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3" r:id="rId4"/>
    <p:sldId id="264" r:id="rId5"/>
    <p:sldId id="261" r:id="rId6"/>
    <p:sldId id="267" r:id="rId7"/>
    <p:sldId id="266" r:id="rId8"/>
    <p:sldId id="275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D60093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EC9A3F-F6F3-4281-87C6-C9DCE945BA70}" type="datetimeFigureOut">
              <a:rPr lang="ru-RU" smtClean="0"/>
              <a:pPr/>
              <a:t>02.05.2013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46170C-3910-44FF-A9FC-40C934B685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hess555.narod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pnews.ru/photo_id_799.html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www.1zoom.ru/3D_&#1043;&#1088;&#1072;&#1092;&#1080;&#1082;&#1072;/&#1086;&#1073;&#1086;&#1080;/208827/z87.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ambiter.ru/chess/item/2-istoria-shahmat.html" TargetMode="External"/><Relationship Id="rId5" Type="http://schemas.openxmlformats.org/officeDocument/2006/relationships/hyperlink" Target="http://www.etoya.ru/culture/2010/03/30/7510/" TargetMode="External"/><Relationship Id="rId4" Type="http://schemas.openxmlformats.org/officeDocument/2006/relationships/hyperlink" Target="http://podarki.ru/&#1082;&#1091;&#1087;&#1080;&#1090;&#1100;/&#1064;&#1086;&#1082;&#1086;&#1083;&#1072;&#1076;&#1085;&#1099;&#1077;-&#1096;&#1072;&#1093;&#1084;&#1072;&#1090;&#1099;-85443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5720" y="142852"/>
            <a:ext cx="5572164" cy="1569660"/>
          </a:xfrm>
          <a:prstGeom prst="rect">
            <a:avLst/>
          </a:prstGeom>
          <a:solidFill>
            <a:schemeClr val="accent4"/>
          </a:solidFill>
          <a:ln>
            <a:solidFill>
              <a:srgbClr val="D6009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Моё увлечение - шахматы</a:t>
            </a:r>
            <a:endParaRPr lang="ru-RU" sz="4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rot="715764">
            <a:off x="5452983" y="1320832"/>
            <a:ext cx="3307716" cy="1957568"/>
          </a:xfrm>
          <a:solidFill>
            <a:schemeClr val="accent4"/>
          </a:solidFill>
          <a:ln>
            <a:solidFill>
              <a:srgbClr val="D60093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«Шахматы </a:t>
            </a:r>
            <a:r>
              <a:rPr lang="ru-RU" sz="1600" dirty="0" smtClean="0">
                <a:solidFill>
                  <a:srgbClr val="D60093"/>
                </a:solidFill>
              </a:rPr>
              <a:t>-  </a:t>
            </a:r>
          </a:p>
          <a:p>
            <a:pPr algn="ctr"/>
            <a:r>
              <a:rPr lang="ru-RU" sz="1600" dirty="0" smtClean="0">
                <a:solidFill>
                  <a:srgbClr val="D60093"/>
                </a:solidFill>
              </a:rPr>
              <a:t>это по форме  игра, </a:t>
            </a:r>
          </a:p>
          <a:p>
            <a:pPr algn="ctr"/>
            <a:r>
              <a:rPr lang="ru-RU" sz="1600" dirty="0" smtClean="0">
                <a:solidFill>
                  <a:srgbClr val="D60093"/>
                </a:solidFill>
              </a:rPr>
              <a:t>по содержанию – искусство, а по трудности овладения – это наука».</a:t>
            </a: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Т. Петросян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											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4000504"/>
            <a:ext cx="4214842" cy="2214578"/>
          </a:xfrm>
          <a:prstGeom prst="rect">
            <a:avLst/>
          </a:prstGeom>
          <a:solidFill>
            <a:schemeClr val="accent4"/>
          </a:solidFill>
          <a:ln w="3175">
            <a:solidFill>
              <a:srgbClr val="D60093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Автор </a:t>
            </a:r>
            <a:r>
              <a:rPr lang="ru-RU" sz="2400" b="1" dirty="0" smtClean="0">
                <a:solidFill>
                  <a:srgbClr val="FF0000"/>
                </a:solidFill>
              </a:rPr>
              <a:t>информационно исследовательского  </a:t>
            </a:r>
            <a:r>
              <a:rPr lang="ru-RU" sz="2400" b="1" dirty="0" smtClean="0">
                <a:solidFill>
                  <a:srgbClr val="FF0000"/>
                </a:solidFill>
              </a:rPr>
              <a:t>проекта</a:t>
            </a:r>
            <a:r>
              <a:rPr lang="ru-RU" sz="2400" b="1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Усачева </a:t>
            </a:r>
            <a:r>
              <a:rPr lang="ru-RU" sz="2400" b="1" dirty="0" err="1" smtClean="0">
                <a:solidFill>
                  <a:srgbClr val="C00000"/>
                </a:solidFill>
              </a:rPr>
              <a:t>Глафира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6" name="Picture 3" descr="E:\DCIM\106CANON\IMG_3083.JPG"/>
          <p:cNvPicPr>
            <a:picLocks noChangeAspect="1" noChangeArrowheads="1"/>
          </p:cNvPicPr>
          <p:nvPr/>
        </p:nvPicPr>
        <p:blipFill>
          <a:blip r:embed="rId2" cstate="print"/>
          <a:srcRect l="18749" t="-521" r="24610"/>
          <a:stretch>
            <a:fillRect/>
          </a:stretch>
        </p:blipFill>
        <p:spPr bwMode="auto">
          <a:xfrm>
            <a:off x="357158" y="1857364"/>
            <a:ext cx="3500462" cy="46592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501122" cy="5545282"/>
          </a:xfrm>
          <a:ln>
            <a:solidFill>
              <a:srgbClr val="D60093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Кроме спортивного интереса, считаю свое увлечение большим помощником в  учебе. Все известные шахматисты обладали математическими способностями. У меня и моих братьев  математика – любимый школьный предмет. Папа, имея  навыки игры в шахматы, обладает математическими способностями, что помогло ему успешно получить высшее образование в технической области и более двадцати лет находиться на руководящей работе. Мы с братьями являемся победителями и призёрами  конкурсов, связанных с математикой. Шахматы развивают мышление и   умение составить план действий в трудной ситуации, учат  делать ответственный выбор хода,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помогают в решении математических задач,  в их  составлении, в создании кроссвордов и  творческих работ. Мои задания и творческие работы (сказки, сочинения) опубликованы на сайте «Класс Серпантин школа в Дашковке». 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Шахматы дают мне отдых и вдохновение.</a:t>
            </a: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endParaRPr lang="ru-RU" sz="1800" dirty="0" smtClean="0">
              <a:solidFill>
                <a:srgbClr val="FF0000"/>
              </a:solidFill>
            </a:endParaRPr>
          </a:p>
          <a:p>
            <a:pPr algn="just"/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"/>
            <a:ext cx="848742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Взаимосвязь шахмат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другими областями знаний</a:t>
            </a:r>
            <a:endParaRPr lang="ru-RU" sz="2800" b="1" cap="none" spc="0" dirty="0">
              <a:ln w="1905"/>
              <a:solidFill>
                <a:srgbClr val="CC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5600206"/>
            <a:ext cx="1643073" cy="111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C:\Documents and Settings\Администратор\Рабочий стол\сайт глаша\2012-05-15_21391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578" t="2012"/>
          <a:stretch>
            <a:fillRect/>
          </a:stretch>
        </p:blipFill>
        <p:spPr bwMode="auto">
          <a:xfrm rot="21242946">
            <a:off x="349216" y="858135"/>
            <a:ext cx="4298639" cy="2826434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1027" name="Picture 3" descr="C:\Documents and Settings\Администратор\Рабочий стол\сайт глаша\2012-05-15_2139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571480"/>
            <a:ext cx="4074388" cy="2857520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pic>
        <p:nvPicPr>
          <p:cNvPr id="9" name="Picture 2" descr="C:\Documents and Settings\Администратор\Рабочий стол\сайт глаша\2012-05-15_214009.jpg"/>
          <p:cNvPicPr>
            <a:picLocks noChangeAspect="1" noChangeArrowheads="1"/>
          </p:cNvPicPr>
          <p:nvPr/>
        </p:nvPicPr>
        <p:blipFill>
          <a:blip r:embed="rId4" cstate="print"/>
          <a:srcRect l="2000" t="2052" r="6000" b="9716"/>
          <a:stretch>
            <a:fillRect/>
          </a:stretch>
        </p:blipFill>
        <p:spPr bwMode="auto">
          <a:xfrm>
            <a:off x="5429256" y="3357562"/>
            <a:ext cx="3286148" cy="3071834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457200" y="48260"/>
            <a:ext cx="7467600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Мои публикации на сайте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 descr="C:\Documents and Settings\Администратор\Рабочий стол\сайт глаша\2012-05-15_214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857628"/>
            <a:ext cx="4500594" cy="2713995"/>
          </a:xfrm>
          <a:prstGeom prst="rect">
            <a:avLst/>
          </a:prstGeom>
          <a:noFill/>
          <a:ln>
            <a:solidFill>
              <a:srgbClr val="0066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8"/>
          <p:cNvSpPr txBox="1">
            <a:spLocks noGrp="1"/>
          </p:cNvSpPr>
          <p:nvPr>
            <p:ph type="title"/>
          </p:nvPr>
        </p:nvSpPr>
        <p:spPr>
          <a:xfrm>
            <a:off x="214282" y="1000108"/>
            <a:ext cx="4929222" cy="36933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small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Мои творческие</a:t>
            </a:r>
            <a:r>
              <a:rPr kumimoji="0" lang="ru-RU" sz="1800" b="1" i="0" u="none" strike="noStrike" kern="1200" cap="small" spc="0" normalizeH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работы на сайте</a:t>
            </a:r>
            <a:endParaRPr kumimoji="0" lang="ru-RU" sz="1800" b="1" i="0" u="none" strike="noStrike" kern="120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Администратор\Рабочий стол\сайт глаша\2012-05-15_2144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1419717"/>
            <a:ext cx="4929222" cy="3493595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</p:pic>
      <p:pic>
        <p:nvPicPr>
          <p:cNvPr id="4099" name="Picture 3" descr="C:\Documents and Settings\Администратор\Рабочий стол\сайт глаша\2012-05-15_214216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14686"/>
            <a:ext cx="4126072" cy="3328989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</p:pic>
      <p:pic>
        <p:nvPicPr>
          <p:cNvPr id="4100" name="Picture 4" descr="C:\Documents and Settings\Администратор\Рабочий стол\сайт глаша\Рисунок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14554"/>
            <a:ext cx="3071834" cy="4320449"/>
          </a:xfrm>
          <a:prstGeom prst="rect">
            <a:avLst/>
          </a:prstGeom>
          <a:noFill/>
        </p:spPr>
      </p:pic>
      <p:sp>
        <p:nvSpPr>
          <p:cNvPr id="9" name="Заголовок 8"/>
          <p:cNvSpPr txBox="1">
            <a:spLocks/>
          </p:cNvSpPr>
          <p:nvPr/>
        </p:nvSpPr>
        <p:spPr>
          <a:xfrm>
            <a:off x="214282" y="214290"/>
            <a:ext cx="8286808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Шахматы</a:t>
            </a:r>
            <a:r>
              <a:rPr kumimoji="0" lang="ru-RU" sz="28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дают мне отдых и вдохновение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8"/>
          <p:cNvSpPr txBox="1">
            <a:spLocks/>
          </p:cNvSpPr>
          <p:nvPr/>
        </p:nvSpPr>
        <p:spPr>
          <a:xfrm>
            <a:off x="5643570" y="1051780"/>
            <a:ext cx="3071834" cy="1200329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  <p:txBody>
          <a:bodyPr vert="horz" wrap="square" lIns="91440" tIns="45720" rIns="91440" bIns="4572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Грамота</a:t>
            </a:r>
            <a:r>
              <a:rPr kumimoji="0" lang="ru-RU" b="1" i="0" u="none" strike="noStrike" kern="1200" cap="none" spc="0" normalizeH="0" noProof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за победу в районном конкурсе сочинений «Учитель глазами детей»</a:t>
            </a:r>
            <a:endParaRPr kumimoji="0" lang="ru-RU" b="1" i="0" u="none" strike="noStrike" kern="1200" cap="none" spc="0" normalizeH="0" baseline="0" noProof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14282" y="714356"/>
            <a:ext cx="5857916" cy="5072098"/>
          </a:xfrm>
          <a:ln>
            <a:solidFill>
              <a:srgbClr val="0066FF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Шахматы «закаляют» характер, помогают воспитывать уверенность в себе. Ведь без этого качества трудно победить соперника, особенно старшего по возрасту или по разряду. А уверенность необходима в любых, в том числе и не шахматных жизненных ситуациях. Для общего развития я читаю интересные сведения о шахматах, шахматистах, повышаю свой интеллектуальный уровень. Вот какие необычные шахматы созданы в мире: изо льда,  золота, «Инопланетные", шахматная доска с  героями мультсериала про семью </a:t>
            </a:r>
            <a:r>
              <a:rPr lang="ru-RU" sz="2000" dirty="0" err="1" smtClean="0">
                <a:solidFill>
                  <a:srgbClr val="002060"/>
                </a:solidFill>
              </a:rPr>
              <a:t>Симпсонов</a:t>
            </a:r>
            <a:r>
              <a:rPr lang="ru-RU" sz="2000" dirty="0" smtClean="0">
                <a:solidFill>
                  <a:srgbClr val="002060"/>
                </a:solidFill>
              </a:rPr>
              <a:t>, шахматы для механиков (в качестве фигур – болты, гаечные ключи).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9822" y="4429132"/>
            <a:ext cx="2571769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785794"/>
            <a:ext cx="2065223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 txBox="1">
            <a:spLocks noGrp="1"/>
          </p:cNvSpPr>
          <p:nvPr>
            <p:ph type="title"/>
          </p:nvPr>
        </p:nvSpPr>
        <p:spPr>
          <a:xfrm>
            <a:off x="571500" y="48260"/>
            <a:ext cx="7786688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Интересные</a:t>
            </a:r>
            <a:r>
              <a:rPr kumimoji="0" lang="ru-RU" sz="28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сведения о шахматах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17143" b="17143"/>
          <a:stretch>
            <a:fillRect/>
          </a:stretch>
        </p:blipFill>
        <p:spPr bwMode="auto">
          <a:xfrm>
            <a:off x="214282" y="1000108"/>
            <a:ext cx="2571768" cy="169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20" y="2786058"/>
            <a:ext cx="2500330" cy="307777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Шоколадные шахматы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516203" cy="1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357826"/>
            <a:ext cx="2428892" cy="954107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Дорогие шахматы из золота,</a:t>
            </a:r>
          </a:p>
          <a:p>
            <a:pPr algn="ctr"/>
            <a:r>
              <a:rPr lang="ru-RU" sz="1400" dirty="0" smtClean="0">
                <a:solidFill>
                  <a:srgbClr val="7030A0"/>
                </a:solidFill>
              </a:rPr>
              <a:t>  король и королева украшены алмазами.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928670"/>
            <a:ext cx="2500330" cy="1741139"/>
          </a:xfrm>
          <a:prstGeom prst="rect">
            <a:avLst/>
          </a:prstGeom>
          <a:noFill/>
          <a:ln w="9525">
            <a:solidFill>
              <a:schemeClr val="accent2">
                <a:lumMod val="90000"/>
              </a:schemeClr>
            </a:solidFill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929322" y="2786058"/>
            <a:ext cx="2500330" cy="307777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7030A0"/>
                </a:solidFill>
              </a:rPr>
              <a:t>«Инопланетные"шахматы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214686"/>
            <a:ext cx="2643206" cy="188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928926" y="5214950"/>
            <a:ext cx="2714644" cy="1061829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solidFill>
                  <a:srgbClr val="7030A0"/>
                </a:solidFill>
              </a:rPr>
              <a:t>Шахматная доска с  героями популярного мультсериала про семью </a:t>
            </a:r>
            <a:r>
              <a:rPr lang="ru-RU" sz="1400" dirty="0" err="1" smtClean="0">
                <a:solidFill>
                  <a:srgbClr val="7030A0"/>
                </a:solidFill>
              </a:rPr>
              <a:t>Симпсонов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85794"/>
            <a:ext cx="2857520" cy="1692950"/>
          </a:xfrm>
          <a:prstGeom prst="rect">
            <a:avLst/>
          </a:prstGeom>
          <a:noFill/>
          <a:ln w="952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857488" y="2357430"/>
            <a:ext cx="2928958" cy="7386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Воздушные шахматы с отверстиями</a:t>
            </a:r>
            <a:r>
              <a:rPr lang="ru-RU" sz="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внутри из легкой цветной пластмассы.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3286124"/>
            <a:ext cx="2714644" cy="174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5715008" y="5214950"/>
            <a:ext cx="2714644" cy="101970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400" dirty="0" smtClean="0">
                <a:solidFill>
                  <a:srgbClr val="7030A0"/>
                </a:solidFill>
              </a:rPr>
              <a:t>Эти шахматы придумал японский дизайнер </a:t>
            </a:r>
            <a:r>
              <a:rPr lang="ru-RU" sz="1400" dirty="0" err="1" smtClean="0">
                <a:solidFill>
                  <a:srgbClr val="7030A0"/>
                </a:solidFill>
              </a:rPr>
              <a:t>Yayoi</a:t>
            </a:r>
            <a:r>
              <a:rPr lang="ru-RU" sz="1400" dirty="0" smtClean="0">
                <a:solidFill>
                  <a:srgbClr val="7030A0"/>
                </a:solidFill>
              </a:rPr>
              <a:t> </a:t>
            </a:r>
            <a:r>
              <a:rPr lang="ru-RU" sz="1400" dirty="0" err="1" smtClean="0">
                <a:solidFill>
                  <a:srgbClr val="7030A0"/>
                </a:solidFill>
              </a:rPr>
              <a:t>Kusama</a:t>
            </a:r>
            <a:r>
              <a:rPr lang="ru-RU" sz="1400" dirty="0" smtClean="0">
                <a:solidFill>
                  <a:srgbClr val="7030A0"/>
                </a:solidFill>
              </a:rPr>
              <a:t>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18" name="Заголовок 3"/>
          <p:cNvSpPr>
            <a:spLocks noGrp="1"/>
          </p:cNvSpPr>
          <p:nvPr>
            <p:ph type="title"/>
          </p:nvPr>
        </p:nvSpPr>
        <p:spPr>
          <a:xfrm>
            <a:off x="571472" y="142852"/>
            <a:ext cx="7467600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Заголовок 8"/>
          <p:cNvSpPr txBox="1">
            <a:spLocks/>
          </p:cNvSpPr>
          <p:nvPr/>
        </p:nvSpPr>
        <p:spPr>
          <a:xfrm>
            <a:off x="457200" y="48260"/>
            <a:ext cx="7467600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Необычные</a:t>
            </a:r>
            <a:r>
              <a:rPr kumimoji="0" lang="ru-RU" sz="2800" b="1" i="0" u="none" strike="noStrike" kern="1200" cap="none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шахматы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0"/>
            <a:ext cx="8286808" cy="8572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Шахматы - одна из самых популярных игр в мире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501122" cy="5545282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На сегодняшний день в шахматы играют с большим интересом миллионы людей во всем мире, проводятся международные шахматные турниры. Во многих странах мира шахматы являются официальным учебным предметом в школе.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Я провела статистику: у нас 323 учащихся начальной школы, 15 – посещают шахматный кружок, 22 человека умеют играть. Успехов добились только 3 человека: я и мои братья. Есть методический шахматный сайт </a:t>
            </a:r>
            <a:r>
              <a:rPr lang="ru-RU" sz="1800" u="sng" dirty="0" smtClean="0">
                <a:solidFill>
                  <a:srgbClr val="002060"/>
                </a:solidFill>
                <a:hlinkClick r:id="rId2"/>
              </a:rPr>
              <a:t>http://chess555.narod.ru</a:t>
            </a:r>
            <a:r>
              <a:rPr lang="ru-RU" sz="1800" u="sng" dirty="0" smtClean="0">
                <a:solidFill>
                  <a:srgbClr val="002060"/>
                </a:solidFill>
              </a:rPr>
              <a:t>. </a:t>
            </a:r>
            <a:r>
              <a:rPr lang="ru-RU" sz="1800" dirty="0" smtClean="0">
                <a:solidFill>
                  <a:srgbClr val="002060"/>
                </a:solidFill>
              </a:rPr>
              <a:t>Предлагаю зайти на сайт и научиться играть в шахматы. </a:t>
            </a:r>
            <a:r>
              <a:rPr lang="ru-RU" sz="1800" dirty="0" smtClean="0">
                <a:solidFill>
                  <a:srgbClr val="FF0000"/>
                </a:solidFill>
              </a:rPr>
              <a:t>Считаю, что шахматы помогут  детям хорошо учиться в школе. Мне и братьям ведь помогают.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Игорь Георгиевич </a:t>
            </a:r>
            <a:r>
              <a:rPr lang="ru-RU" sz="1800" dirty="0" err="1" smtClean="0">
                <a:solidFill>
                  <a:srgbClr val="002060"/>
                </a:solidFill>
              </a:rPr>
              <a:t>Сухин</a:t>
            </a:r>
            <a:r>
              <a:rPr lang="ru-RU" sz="1800" dirty="0" smtClean="0">
                <a:solidFill>
                  <a:srgbClr val="002060"/>
                </a:solidFill>
              </a:rPr>
              <a:t> – кандидат педагогических наук, почётный работник общего образования Российской Федерации, член Союза писателей России, председатель комиссии "Шахматы и образование" разработал программу обучения детей игре в шахматы с 2 лет, программы для учащихся начальной школы "Шахматы, первый год, "Шахматы, второй год",   "Шахматы, третий год». 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В настоящее время я более подробно изучаю историю шахмат в мире, России и продолжаю участвовать в турнирах.</a:t>
            </a:r>
          </a:p>
          <a:p>
            <a:pPr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endParaRPr lang="ru-RU" sz="1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715016"/>
            <a:ext cx="1357320" cy="9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Ресурсы Интернета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642918"/>
            <a:ext cx="7929618" cy="6000792"/>
          </a:xfrm>
          <a:ln>
            <a:solidFill>
              <a:srgbClr val="0066FF"/>
            </a:solidFill>
          </a:ln>
        </p:spPr>
        <p:txBody>
          <a:bodyPr>
            <a:normAutofit/>
          </a:bodyPr>
          <a:lstStyle/>
          <a:p>
            <a:pPr marL="342900" indent="-342900"/>
            <a:r>
              <a:rPr lang="ru-RU" sz="1800" dirty="0" smtClean="0">
                <a:solidFill>
                  <a:srgbClr val="7030A0"/>
                </a:solidFill>
              </a:rPr>
              <a:t>Обои Шахматы - 3D Графика - Фото : 208827. </a:t>
            </a:r>
          </a:p>
          <a:p>
            <a:pPr>
              <a:buNone/>
            </a:pPr>
            <a:r>
              <a:rPr lang="ru-RU" sz="1800" dirty="0" smtClean="0">
                <a:hlinkClick r:id="rId2"/>
              </a:rPr>
              <a:t>http://www.1zoom.ru/3D_Графика/обои/208827/z87.4/</a:t>
            </a:r>
            <a:r>
              <a:rPr lang="ru-RU" sz="1800" dirty="0" smtClean="0"/>
              <a:t> </a:t>
            </a:r>
          </a:p>
          <a:p>
            <a:r>
              <a:rPr lang="ru-RU" sz="1800" dirty="0" smtClean="0">
                <a:solidFill>
                  <a:srgbClr val="7030A0"/>
                </a:solidFill>
              </a:rPr>
              <a:t>Матч по ледяным шахматам закончился вничью - Фото - </a:t>
            </a:r>
            <a:r>
              <a:rPr lang="ru-RU" sz="1800" dirty="0" err="1" smtClean="0">
                <a:solidFill>
                  <a:srgbClr val="7030A0"/>
                </a:solidFill>
              </a:rPr>
              <a:t>TOPNews.RU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800" dirty="0" smtClean="0">
                <a:hlinkClick r:id="rId3"/>
              </a:rPr>
              <a:t>http://www.topnews.ru/photo_id_799.html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Шоколадные шахматы»:  выбор </a:t>
            </a:r>
            <a:r>
              <a:rPr lang="ru-RU" sz="1800" dirty="0" err="1" smtClean="0">
                <a:solidFill>
                  <a:srgbClr val="7030A0"/>
                </a:solidFill>
              </a:rPr>
              <a:t>Подарки.ру</a:t>
            </a:r>
            <a:endParaRPr lang="ru-RU" sz="18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7030A0"/>
                </a:solidFill>
                <a:hlinkClick r:id="rId4"/>
              </a:rPr>
              <a:t>http://podarki.ru/</a:t>
            </a:r>
            <a:r>
              <a:rPr lang="ru-RU" sz="1800" dirty="0" smtClean="0">
                <a:solidFill>
                  <a:srgbClr val="7030A0"/>
                </a:solidFill>
                <a:hlinkClick r:id="rId4"/>
              </a:rPr>
              <a:t>купить/Шоколадные-шахматы-854436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Необычные шахматы – Культура – Культура на ETOYA.RU</a:t>
            </a:r>
            <a:endParaRPr lang="ru-RU" sz="1800" dirty="0" smtClean="0">
              <a:solidFill>
                <a:srgbClr val="7030A0"/>
              </a:solidFill>
              <a:hlinkClick r:id="rId5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7030A0"/>
                </a:solidFill>
                <a:hlinkClick r:id="rId5"/>
              </a:rPr>
              <a:t>http://www.etoya.ru/culture/2010/03/30/7510/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endParaRPr lang="ru-RU" sz="1800" dirty="0" smtClean="0">
              <a:solidFill>
                <a:srgbClr val="7030A0"/>
              </a:solidFill>
              <a:hlinkClick r:id="rId6"/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</a:rPr>
              <a:t>История шахмат</a:t>
            </a:r>
            <a:endParaRPr lang="ru-RU" sz="1800" dirty="0" smtClean="0">
              <a:solidFill>
                <a:srgbClr val="7030A0"/>
              </a:solidFill>
              <a:hlinkClick r:id="rId6"/>
            </a:endParaRPr>
          </a:p>
          <a:p>
            <a:pPr>
              <a:buNone/>
            </a:pPr>
            <a:r>
              <a:rPr lang="en-US" sz="1800" dirty="0" smtClean="0">
                <a:solidFill>
                  <a:srgbClr val="7030A0"/>
                </a:solidFill>
                <a:hlinkClick r:id="rId6"/>
              </a:rPr>
              <a:t>http://www.gambiter.ru/chess/item/2-istoria-shahmat.html</a:t>
            </a:r>
            <a:r>
              <a:rPr lang="ru-RU" sz="1800" dirty="0" smtClean="0">
                <a:solidFill>
                  <a:srgbClr val="7030A0"/>
                </a:solidFill>
              </a:rPr>
              <a:t> </a:t>
            </a: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72330" y="5500702"/>
            <a:ext cx="1643073" cy="111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225143">
            <a:off x="289472" y="398411"/>
            <a:ext cx="4786346" cy="1643074"/>
          </a:xfrm>
          <a:solidFill>
            <a:schemeClr val="accent4"/>
          </a:solidFill>
          <a:ln>
            <a:solidFill>
              <a:srgbClr val="D6009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Цель проекта: </a:t>
            </a:r>
            <a:br>
              <a:rPr lang="ru-RU" sz="31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достижение мастерства в шахматах</a:t>
            </a: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93"/>
                </a:solidFill>
              </a:rPr>
              <a:t/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D60093"/>
                </a:solidFill>
              </a:rPr>
            </a:br>
            <a:endParaRPr lang="ru-RU" sz="2200" dirty="0">
              <a:solidFill>
                <a:srgbClr val="D6009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 rot="21001251">
            <a:off x="457154" y="2384444"/>
            <a:ext cx="4714908" cy="3214710"/>
          </a:xfrm>
          <a:solidFill>
            <a:schemeClr val="accent4"/>
          </a:solidFill>
          <a:ln>
            <a:solidFill>
              <a:srgbClr val="D6009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Задачи: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7030A0"/>
                </a:solidFill>
              </a:rPr>
              <a:t>определить  основные направления обучения;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7030A0"/>
                </a:solidFill>
              </a:rPr>
              <a:t>найти  взаимосвязь шахмат с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другими областями знаний;</a:t>
            </a:r>
          </a:p>
          <a:p>
            <a:pPr>
              <a:buBlip>
                <a:blip r:embed="rId2"/>
              </a:buBlip>
            </a:pPr>
            <a:r>
              <a:rPr lang="ru-RU" sz="2000" b="1" dirty="0" smtClean="0">
                <a:solidFill>
                  <a:srgbClr val="7030A0"/>
                </a:solidFill>
              </a:rPr>
              <a:t>развивать интеллектуальные способности. </a:t>
            </a:r>
          </a:p>
          <a:p>
            <a:pPr>
              <a:buNone/>
            </a:pP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142852"/>
            <a:ext cx="3143272" cy="2857520"/>
          </a:xfrm>
          <a:prstGeom prst="rect">
            <a:avLst/>
          </a:prstGeom>
          <a:solidFill>
            <a:schemeClr val="accent4"/>
          </a:solidFill>
          <a:ln w="6350">
            <a:solidFill>
              <a:srgbClr val="D60093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14291"/>
            <a:ext cx="28575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Гипотеза</a:t>
            </a:r>
          </a:p>
          <a:p>
            <a:pPr algn="ctr">
              <a:defRPr/>
            </a:pPr>
            <a:endParaRPr lang="ru-RU" sz="2000" b="1" dirty="0" smtClean="0">
              <a:solidFill>
                <a:srgbClr val="D60093"/>
              </a:solidFill>
            </a:endParaRPr>
          </a:p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</a:rPr>
              <a:t>Влияет ли шахматное искусство на достижение успеха в жизни?</a:t>
            </a:r>
          </a:p>
          <a:p>
            <a:pPr algn="ctr"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8" name="Picture 3" descr="C:\Documents and Settings\Администратор\Рабочий стол\глаша 001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33083" t="14276" b="46068"/>
          <a:stretch>
            <a:fillRect/>
          </a:stretch>
        </p:blipFill>
        <p:spPr bwMode="auto">
          <a:xfrm rot="5400000">
            <a:off x="5373805" y="3270137"/>
            <a:ext cx="3539925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4929222" cy="5500726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Шахматами я увлекаюсь полтора года. Папа не имеет спортивного разряда, но в детстве и юности увлекался шахматами. Играют мои братья. Степан учится в 4 классе, имеет 1 разряд по шахматам. Игнат - в 1 классе,  у него 2 разряд по шахматам. Видя в доме постоянную игру в шахматы, меня сильно увлекло это занятие. Я  стала посещать сначала школьный кружок, потом городской шахматный клуб. Сегодня у меня 2-ой разряд по шахматам.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0"/>
            <a:ext cx="820167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Семейное увлечение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643570" y="6000768"/>
            <a:ext cx="3071834" cy="714380"/>
          </a:xfrm>
          <a:prstGeom prst="rect">
            <a:avLst/>
          </a:prstGeom>
          <a:solidFill>
            <a:schemeClr val="bg1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25000"/>
                  </a:schemeClr>
                </a:solidFill>
              </a:rPr>
              <a:t>Мои братья Степан и Игнат с грамотами за достижения в шахматах.</a:t>
            </a:r>
            <a:endParaRPr lang="ru-RU" sz="1400" dirty="0">
              <a:solidFill>
                <a:schemeClr val="tx1">
                  <a:lumMod val="25000"/>
                </a:schemeClr>
              </a:solidFill>
            </a:endParaRPr>
          </a:p>
        </p:txBody>
      </p:sp>
      <p:pic>
        <p:nvPicPr>
          <p:cNvPr id="13" name="Picture 3" descr="C:\Documents and Settings\Администратор\Рабочий стол\документы март2012\фотоглаша степа пем мастер москва\IMG_2535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t="8580" r="14479" b="6511"/>
          <a:stretch>
            <a:fillRect/>
          </a:stretch>
        </p:blipFill>
        <p:spPr bwMode="auto">
          <a:xfrm rot="16200000">
            <a:off x="5014815" y="843046"/>
            <a:ext cx="2686271" cy="2000264"/>
          </a:xfrm>
          <a:prstGeom prst="rect">
            <a:avLst/>
          </a:prstGeom>
          <a:noFill/>
        </p:spPr>
      </p:pic>
      <p:pic>
        <p:nvPicPr>
          <p:cNvPr id="8" name="Picture 2" descr="E:\DCIM\106CANON\IMG_3085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l="3906" t="5728" r="4296" b="21355"/>
          <a:stretch>
            <a:fillRect/>
          </a:stretch>
        </p:blipFill>
        <p:spPr bwMode="auto">
          <a:xfrm rot="16200000">
            <a:off x="6227831" y="3487681"/>
            <a:ext cx="311775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28189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785794"/>
            <a:ext cx="8429684" cy="571504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Я не остановлюсь на этом, следующий мой этап – первый разряд. Шахматы требуют больших усилий ума, воли и затрат времени. </a:t>
            </a:r>
            <a:r>
              <a:rPr lang="ru-RU" sz="1800" b="1" dirty="0" smtClean="0">
                <a:solidFill>
                  <a:srgbClr val="FF0000"/>
                </a:solidFill>
              </a:rPr>
              <a:t>Основным направлением моих занятий </a:t>
            </a:r>
            <a:r>
              <a:rPr lang="ru-RU" sz="1800" dirty="0" smtClean="0">
                <a:solidFill>
                  <a:srgbClr val="002060"/>
                </a:solidFill>
              </a:rPr>
              <a:t>является решение задач. Я  решаю тесты для шахматистов второго разряда, самостоятельно изучаю книги по приемам нападения и методам защиты при игре. </a:t>
            </a:r>
          </a:p>
          <a:p>
            <a:pPr lvl="0" algn="just"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</a:rPr>
              <a:t>Кроме книг и занятий в шахматном клубе, пользу в изучении шахмат приносят компьютерные программы: решение задач, игра с соперниками разного уровня, анализ сыгранных партий. Но лучшая  школа для меня – это практика.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Я принимала неоднократное участие в турнирах, проводимых в Серпухове, Белгороде, Волгограде, Костроме, Рыбинске, Санкт - Петербурге, Пушкино, Коломне, ряде городов Калужской области, Сочи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500702"/>
            <a:ext cx="1571636" cy="1071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0"/>
            <a:ext cx="82016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Семейное увлечение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281890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571480"/>
            <a:ext cx="8429684" cy="592935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C00000"/>
                </a:solidFill>
              </a:rPr>
              <a:t>Для меня шахматы- спорт. Мне было интересно узнать об истории шахмат, поделиться своими знаниями с одноклассниками, братьями, родителями.</a:t>
            </a:r>
            <a:endParaRPr lang="ru-RU" sz="1800" dirty="0" smtClean="0">
              <a:solidFill>
                <a:schemeClr val="tx1">
                  <a:lumMod val="25000"/>
                </a:schemeClr>
              </a:solidFill>
            </a:endParaRPr>
          </a:p>
          <a:p>
            <a:pPr algn="just"/>
            <a:r>
              <a:rPr lang="ru-RU" sz="1800" dirty="0" smtClean="0">
                <a:solidFill>
                  <a:schemeClr val="tx1">
                    <a:lumMod val="25000"/>
                  </a:schemeClr>
                </a:solidFill>
              </a:rPr>
              <a:t>Родина шахмат – Индия. Игра, похожая на шахматы, возникла в Индии около 4,5 тысяч лет назад и называлась «чатуранга». Примерно в 7 веке шахматы проникли из Индии в Персию, где они получили название "</a:t>
            </a:r>
            <a:r>
              <a:rPr lang="ru-RU" sz="1800" dirty="0" err="1" smtClean="0">
                <a:solidFill>
                  <a:schemeClr val="tx1">
                    <a:lumMod val="25000"/>
                  </a:schemeClr>
                </a:solidFill>
              </a:rPr>
              <a:t>чатранг</a:t>
            </a:r>
            <a:r>
              <a:rPr lang="ru-RU" sz="1800" dirty="0" smtClean="0">
                <a:solidFill>
                  <a:schemeClr val="tx1">
                    <a:lumMod val="25000"/>
                  </a:schemeClr>
                </a:solidFill>
              </a:rPr>
              <a:t>", что является производной от чатуранги. Примерно в тоже время, что и в Персию, шахматы проникли в Среднюю Азию. После того, как арабы завоевали Персию, с шахматами познакомился исламский мир. Арабы назвали их </a:t>
            </a:r>
            <a:r>
              <a:rPr lang="ru-RU" sz="1800" dirty="0" err="1" smtClean="0">
                <a:solidFill>
                  <a:schemeClr val="tx1">
                    <a:lumMod val="25000"/>
                  </a:schemeClr>
                </a:solidFill>
              </a:rPr>
              <a:t>шатрандж</a:t>
            </a:r>
            <a:r>
              <a:rPr lang="ru-RU" sz="1800" dirty="0" smtClean="0">
                <a:solidFill>
                  <a:schemeClr val="tx1">
                    <a:lumMod val="25000"/>
                  </a:schemeClr>
                </a:solidFill>
              </a:rPr>
              <a:t>. С арабским периодом в развитии шахмат связано изобретение способа записи сыгранных партий, так называемой описательной нотации. В 9-10 веках халифы в Багдаде слыли покровителями шахмат, и при их дворе систематически проводились соревнования лучших шахматистов того времени. Европа (Испания и Сицилия, затем   Италия, Франция, Англия) заимствовала шахматы в форме </a:t>
            </a:r>
            <a:r>
              <a:rPr lang="ru-RU" sz="1800" dirty="0" err="1" smtClean="0">
                <a:solidFill>
                  <a:schemeClr val="tx1">
                    <a:lumMod val="25000"/>
                  </a:schemeClr>
                </a:solidFill>
              </a:rPr>
              <a:t>шатранджа</a:t>
            </a:r>
            <a:r>
              <a:rPr lang="ru-RU" sz="1800" dirty="0" smtClean="0">
                <a:solidFill>
                  <a:schemeClr val="tx1">
                    <a:lumMod val="25000"/>
                  </a:schemeClr>
                </a:solidFill>
              </a:rPr>
              <a:t> у арабов. В старинных русских народных поэмах встречаются упоминания о шахматах как о популярной игре. В более позднее время европейские шахматы попали в Россию из Италии, через Польшу. Существует теория, что шахматы были завезены в Россию во время монголо-татарского нашествия, монголо-татары в свою очередь узнали об этой игре от персов и арабов.</a:t>
            </a:r>
            <a:endParaRPr lang="ru-RU" sz="1800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"/>
            <a:ext cx="74767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 истории шахмат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214282" y="500042"/>
            <a:ext cx="5357850" cy="6143668"/>
          </a:xfrm>
          <a:ln>
            <a:solidFill>
              <a:srgbClr val="D60093"/>
            </a:solidFill>
          </a:ln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900" dirty="0" smtClean="0">
                <a:solidFill>
                  <a:srgbClr val="C00000"/>
                </a:solidFill>
              </a:rPr>
              <a:t>Расскажу о своих достижениях: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solidFill>
                  <a:srgbClr val="002060"/>
                </a:solidFill>
              </a:rPr>
              <a:t>- третье место в Этапе Кубка России по классическим шахматам среди девочек до 8 лет «</a:t>
            </a:r>
            <a:r>
              <a:rPr lang="ru-RU" sz="2900" dirty="0" err="1" smtClean="0">
                <a:solidFill>
                  <a:srgbClr val="002060"/>
                </a:solidFill>
              </a:rPr>
              <a:t>Ярославия</a:t>
            </a:r>
            <a:r>
              <a:rPr lang="ru-RU" sz="2900" dirty="0" smtClean="0">
                <a:solidFill>
                  <a:srgbClr val="002060"/>
                </a:solidFill>
              </a:rPr>
              <a:t> – 2011»,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solidFill>
                  <a:srgbClr val="002060"/>
                </a:solidFill>
              </a:rPr>
              <a:t>- второе место в турнире по шахматам среди девочек в г. Пущино,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solidFill>
                  <a:srgbClr val="002060"/>
                </a:solidFill>
              </a:rPr>
              <a:t>- второе место в 3-ем международном турнире по шахматам в г.Моршанск,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solidFill>
                  <a:srgbClr val="002060"/>
                </a:solidFill>
              </a:rPr>
              <a:t>- лучший результат среди девочек 2003г.р. и моложе в Международном шахматном фестивале «Коломенская верста»,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solidFill>
                  <a:srgbClr val="002060"/>
                </a:solidFill>
              </a:rPr>
              <a:t>- первое место среди мальчиков до 10 лет в г. Серпухов, 2012 г..</a:t>
            </a:r>
          </a:p>
          <a:p>
            <a:pPr>
              <a:lnSpc>
                <a:spcPct val="150000"/>
              </a:lnSpc>
            </a:pPr>
            <a:r>
              <a:rPr lang="ru-RU" sz="2900" dirty="0" smtClean="0">
                <a:solidFill>
                  <a:srgbClr val="002060"/>
                </a:solidFill>
              </a:rPr>
              <a:t>первое место в этапе кубка России среди девочек до 10 лет «Подмосковная весна -2012»,28.04.-05.05.2012 г.</a:t>
            </a:r>
          </a:p>
          <a:p>
            <a:endParaRPr lang="ru-RU" dirty="0"/>
          </a:p>
        </p:txBody>
      </p:sp>
      <p:sp>
        <p:nvSpPr>
          <p:cNvPr id="7" name="Заголовок 8"/>
          <p:cNvSpPr>
            <a:spLocks noGrp="1"/>
          </p:cNvSpPr>
          <p:nvPr>
            <p:ph type="title"/>
          </p:nvPr>
        </p:nvSpPr>
        <p:spPr>
          <a:xfrm>
            <a:off x="571472" y="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C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</a:t>
            </a:r>
            <a:endParaRPr lang="ru-RU" sz="2800" b="1" cap="none" spc="0" dirty="0">
              <a:ln w="1905"/>
              <a:solidFill>
                <a:srgbClr val="CC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7325595b5eb0a3389545851e579f5e36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 l="15757" t="2632"/>
          <a:stretch>
            <a:fillRect/>
          </a:stretch>
        </p:blipFill>
        <p:spPr bwMode="auto">
          <a:xfrm>
            <a:off x="5615056" y="1071546"/>
            <a:ext cx="3065723" cy="235745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43570" y="3857628"/>
            <a:ext cx="1428760" cy="2500330"/>
          </a:xfrm>
          <a:prstGeom prst="rect">
            <a:avLst/>
          </a:prstGeom>
          <a:noFill/>
          <a:ln w="63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Кубок победителя шахматного турнира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г. Серпухов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«Подмосковная весна-2012», 05.2012 г.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10" name="Picture 2" descr="C:\Documents and Settings\Администратор\Рабочий стол\кубок россии.jpg"/>
          <p:cNvPicPr>
            <a:picLocks noChangeAspect="1" noChangeArrowheads="1"/>
          </p:cNvPicPr>
          <p:nvPr/>
        </p:nvPicPr>
        <p:blipFill>
          <a:blip r:embed="rId3" cstate="print"/>
          <a:srcRect l="2683" t="937" r="6985" b="2187"/>
          <a:stretch>
            <a:fillRect/>
          </a:stretch>
        </p:blipFill>
        <p:spPr bwMode="auto">
          <a:xfrm>
            <a:off x="7143768" y="3929066"/>
            <a:ext cx="1636161" cy="24152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115017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616" t="14762" r="8140" b="4851"/>
          <a:stretch>
            <a:fillRect/>
          </a:stretch>
        </p:blipFill>
        <p:spPr bwMode="auto">
          <a:xfrm rot="5400000">
            <a:off x="-344010" y="1772714"/>
            <a:ext cx="41169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5572140"/>
            <a:ext cx="2928958" cy="857256"/>
          </a:xfrm>
          <a:prstGeom prst="rect">
            <a:avLst/>
          </a:prstGeom>
          <a:noFill/>
          <a:ln w="635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Мой первый учитель- Тамас </a:t>
            </a:r>
            <a:r>
              <a:rPr lang="ru-RU" dirty="0" err="1" smtClean="0">
                <a:solidFill>
                  <a:srgbClr val="C00000"/>
                </a:solidFill>
              </a:rPr>
              <a:t>Осович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826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Администратор\Рабочий стол\документы март2012\фотоглаша степа пем мастер москва\IMG_253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l="2817" t="19248" r="4225" b="5634"/>
          <a:stretch>
            <a:fillRect/>
          </a:stretch>
        </p:blipFill>
        <p:spPr bwMode="auto">
          <a:xfrm rot="5400000">
            <a:off x="4929189" y="2857497"/>
            <a:ext cx="4714909" cy="2857520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53118">
            <a:off x="2657964" y="645180"/>
            <a:ext cx="1597486" cy="2299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5641">
            <a:off x="4792349" y="673863"/>
            <a:ext cx="1612048" cy="22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91609">
            <a:off x="3142591" y="2787271"/>
            <a:ext cx="1641938" cy="225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30365">
            <a:off x="4683529" y="2839168"/>
            <a:ext cx="1563851" cy="21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786322"/>
            <a:ext cx="2500330" cy="1754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глаша\1 мест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14356"/>
            <a:ext cx="1236697" cy="1714512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глаша\Грамота Глафиры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14356"/>
            <a:ext cx="1214446" cy="1732333"/>
          </a:xfrm>
          <a:prstGeom prst="rect">
            <a:avLst/>
          </a:prstGeom>
          <a:noFill/>
        </p:spPr>
      </p:pic>
      <p:sp>
        <p:nvSpPr>
          <p:cNvPr id="5" name="Заголовок 8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Мои достижения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714356"/>
            <a:ext cx="1214446" cy="172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714356"/>
            <a:ext cx="1214446" cy="172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642918"/>
            <a:ext cx="1214446" cy="172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642918"/>
            <a:ext cx="1214446" cy="1721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5984" y="2928934"/>
            <a:ext cx="4000508" cy="290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85720" y="6072206"/>
            <a:ext cx="8001056" cy="584775"/>
          </a:xfrm>
          <a:prstGeom prst="rect">
            <a:avLst/>
          </a:prstGeom>
          <a:ln>
            <a:solidFill>
              <a:srgbClr val="0066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3 по 6 января 2012 г. в Серпухове проходил традиционный Рождественский турнир по шахматам. В турнире я заняла третье место.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Администратор\Рабочий стол\сайт глаша\2012-05-15_21411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-2560" r="9733" b="7836"/>
          <a:stretch>
            <a:fillRect/>
          </a:stretch>
        </p:blipFill>
        <p:spPr bwMode="auto">
          <a:xfrm>
            <a:off x="214282" y="714356"/>
            <a:ext cx="3571900" cy="2987972"/>
          </a:xfrm>
          <a:prstGeom prst="rect">
            <a:avLst/>
          </a:prstGeom>
          <a:noFill/>
          <a:ln w="6350">
            <a:solidFill>
              <a:srgbClr val="CC00CC"/>
            </a:solidFill>
          </a:ln>
        </p:spPr>
      </p:pic>
      <p:sp>
        <p:nvSpPr>
          <p:cNvPr id="6" name="Заголовок 8"/>
          <p:cNvSpPr txBox="1">
            <a:spLocks/>
          </p:cNvSpPr>
          <p:nvPr/>
        </p:nvSpPr>
        <p:spPr>
          <a:xfrm>
            <a:off x="0" y="191137"/>
            <a:ext cx="8786842" cy="523220"/>
          </a:xfrm>
          <a:prstGeom prst="rect">
            <a:avLst/>
          </a:prstGeom>
          <a:noFill/>
        </p:spPr>
        <p:txBody>
          <a:bodyPr vert="horz" wrap="square" lIns="91440" tIns="45720" rIns="91440" bIns="45720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small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Поздравления</a:t>
            </a:r>
            <a:r>
              <a:rPr kumimoji="0" lang="ru-RU" sz="2800" b="1" i="0" u="none" strike="noStrike" kern="1200" cap="small" spc="0" normalizeH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 от учителя и друзей </a:t>
            </a:r>
            <a:r>
              <a:rPr kumimoji="0" lang="ru-RU" sz="2800" b="1" i="0" u="none" strike="noStrike" kern="1200" cap="small" spc="0" normalizeH="0" baseline="0" noProof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на сайте</a:t>
            </a:r>
            <a:endParaRPr kumimoji="0" lang="ru-RU" sz="2800" b="1" i="0" u="none" strike="noStrike" kern="120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Documents and Settings\Администратор\Рабочий стол\сайт глаша\2012-05-15_214324.jpg"/>
          <p:cNvPicPr>
            <a:picLocks noChangeAspect="1" noChangeArrowheads="1"/>
          </p:cNvPicPr>
          <p:nvPr/>
        </p:nvPicPr>
        <p:blipFill>
          <a:blip r:embed="rId3" cstate="print"/>
          <a:srcRect r="5851"/>
          <a:stretch>
            <a:fillRect/>
          </a:stretch>
        </p:blipFill>
        <p:spPr bwMode="auto">
          <a:xfrm>
            <a:off x="714348" y="3786191"/>
            <a:ext cx="3643338" cy="2690680"/>
          </a:xfrm>
          <a:prstGeom prst="rect">
            <a:avLst/>
          </a:prstGeom>
          <a:noFill/>
          <a:ln w="6350">
            <a:solidFill>
              <a:srgbClr val="CC00CC"/>
            </a:solidFill>
          </a:ln>
        </p:spPr>
      </p:pic>
      <p:pic>
        <p:nvPicPr>
          <p:cNvPr id="3077" name="Picture 5" descr="C:\Documents and Settings\Администратор\Рабочий стол\сайт глаша\2012-05-15_214408.jpg"/>
          <p:cNvPicPr>
            <a:picLocks noChangeAspect="1" noChangeArrowheads="1"/>
          </p:cNvPicPr>
          <p:nvPr/>
        </p:nvPicPr>
        <p:blipFill>
          <a:blip r:embed="rId4" cstate="print"/>
          <a:srcRect t="-1627" r="5853"/>
          <a:stretch>
            <a:fillRect/>
          </a:stretch>
        </p:blipFill>
        <p:spPr bwMode="auto">
          <a:xfrm>
            <a:off x="4929190" y="3929066"/>
            <a:ext cx="3714776" cy="260728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</p:pic>
      <p:pic>
        <p:nvPicPr>
          <p:cNvPr id="3078" name="Picture 6" descr="C:\Documents and Settings\Администратор\Рабочий стол\сайт глаша\2012-05-15_214042.jpg"/>
          <p:cNvPicPr>
            <a:picLocks noChangeAspect="1" noChangeArrowheads="1"/>
          </p:cNvPicPr>
          <p:nvPr/>
        </p:nvPicPr>
        <p:blipFill>
          <a:blip r:embed="rId5" cstate="print"/>
          <a:srcRect l="2726" t="2871" r="1864" b="18181"/>
          <a:stretch>
            <a:fillRect/>
          </a:stretch>
        </p:blipFill>
        <p:spPr bwMode="auto">
          <a:xfrm>
            <a:off x="4643438" y="928670"/>
            <a:ext cx="3571900" cy="2806492"/>
          </a:xfrm>
          <a:prstGeom prst="rect">
            <a:avLst/>
          </a:prstGeom>
          <a:noFill/>
          <a:ln>
            <a:solidFill>
              <a:srgbClr val="CC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6">
      <a:dk1>
        <a:srgbClr val="CBCBFF"/>
      </a:dk1>
      <a:lt1>
        <a:sysClr val="window" lastClr="FFFFFF"/>
      </a:lt1>
      <a:dk2>
        <a:srgbClr val="FBD5B5"/>
      </a:dk2>
      <a:lt2>
        <a:srgbClr val="EEECE1"/>
      </a:lt2>
      <a:accent1>
        <a:srgbClr val="4F81BD"/>
      </a:accent1>
      <a:accent2>
        <a:srgbClr val="F2DCDB"/>
      </a:accent2>
      <a:accent3>
        <a:srgbClr val="9BBB59"/>
      </a:accent3>
      <a:accent4>
        <a:srgbClr val="E5E0EC"/>
      </a:accent4>
      <a:accent5>
        <a:srgbClr val="4BACC6"/>
      </a:accent5>
      <a:accent6>
        <a:srgbClr val="F79646"/>
      </a:accent6>
      <a:hlink>
        <a:srgbClr val="0000FF"/>
      </a:hlink>
      <a:folHlink>
        <a:srgbClr val="FEB2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695</TotalTime>
  <Words>1241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Эркер</vt:lpstr>
      <vt:lpstr>Слайд 1</vt:lpstr>
      <vt:lpstr>     Цель проекта:  достижение мастерства в шахматах </vt:lpstr>
      <vt:lpstr>Слайд 3</vt:lpstr>
      <vt:lpstr> </vt:lpstr>
      <vt:lpstr> </vt:lpstr>
      <vt:lpstr>Мои достижения</vt:lpstr>
      <vt:lpstr>Мои достижения</vt:lpstr>
      <vt:lpstr>Мои достижения</vt:lpstr>
      <vt:lpstr>Слайд 9</vt:lpstr>
      <vt:lpstr>Слайд 10</vt:lpstr>
      <vt:lpstr> </vt:lpstr>
      <vt:lpstr>Мои творческие работы на сайте</vt:lpstr>
      <vt:lpstr>Интересные сведения о шахматах</vt:lpstr>
      <vt:lpstr> </vt:lpstr>
      <vt:lpstr>Шахматы - одна из самых популярных игр в мире</vt:lpstr>
      <vt:lpstr>Ресурсы Интернета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Master</cp:lastModifiedBy>
  <cp:revision>79</cp:revision>
  <dcterms:created xsi:type="dcterms:W3CDTF">2012-04-01T16:18:02Z</dcterms:created>
  <dcterms:modified xsi:type="dcterms:W3CDTF">2013-05-02T09:59:13Z</dcterms:modified>
</cp:coreProperties>
</file>